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3998" r:id="rId2"/>
  </p:sldMasterIdLst>
  <p:notesMasterIdLst>
    <p:notesMasterId r:id="rId19"/>
  </p:notesMasterIdLst>
  <p:sldIdLst>
    <p:sldId id="281" r:id="rId3"/>
    <p:sldId id="327" r:id="rId4"/>
    <p:sldId id="288" r:id="rId5"/>
    <p:sldId id="295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05" r:id="rId14"/>
    <p:sldId id="306" r:id="rId15"/>
    <p:sldId id="332" r:id="rId16"/>
    <p:sldId id="331" r:id="rId17"/>
    <p:sldId id="309" r:id="rId18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Planilha_do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Planilha_do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 FATAL E SUP 20 E 21'!$B$3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FATAL E SUP 20 E 21'!$C$2:$E$2</c:f>
              <c:strCache>
                <c:ptCount val="3"/>
                <c:pt idx="0">
                  <c:v>FATAL NO MOMENTO DO ATT</c:v>
                </c:pt>
                <c:pt idx="1">
                  <c:v>FATAL ATÉ 30 DIAS APÓS O ATT</c:v>
                </c:pt>
                <c:pt idx="2">
                  <c:v>TOTAL</c:v>
                </c:pt>
              </c:strCache>
            </c:strRef>
          </c:cat>
          <c:val>
            <c:numRef>
              <c:f>'GRAF FATAL E SUP 20 E 21'!$C$3:$E$3</c:f>
              <c:numCache>
                <c:formatCode>General</c:formatCode>
                <c:ptCount val="3"/>
                <c:pt idx="0">
                  <c:v>63</c:v>
                </c:pt>
                <c:pt idx="1">
                  <c:v>45</c:v>
                </c:pt>
                <c:pt idx="2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9-4A44-B28E-A5AA3E58FF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621200"/>
        <c:axId val="1834624944"/>
      </c:barChart>
      <c:lineChart>
        <c:grouping val="standard"/>
        <c:varyColors val="0"/>
        <c:ser>
          <c:idx val="1"/>
          <c:order val="1"/>
          <c:tx>
            <c:strRef>
              <c:f>'GRAF FATAL E SUP 20 E 21'!$B$4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5332523733040834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D9-4A44-B28E-A5AA3E58FF79}"/>
                </c:ext>
              </c:extLst>
            </c:dLbl>
            <c:dLbl>
              <c:idx val="1"/>
              <c:layout>
                <c:manualLayout>
                  <c:x val="3.7083175548330009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D9-4A44-B28E-A5AA3E58FF79}"/>
                </c:ext>
              </c:extLst>
            </c:dLbl>
            <c:dLbl>
              <c:idx val="2"/>
              <c:layout>
                <c:manualLayout>
                  <c:x val="4.2674319195665167E-2"/>
                  <c:y val="-1.091421224931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D9-4A44-B28E-A5AA3E58F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FATAL E SUP 20 E 21'!$C$2:$E$2</c:f>
              <c:strCache>
                <c:ptCount val="3"/>
                <c:pt idx="0">
                  <c:v>FATAL NO MOMENTO DO ATT</c:v>
                </c:pt>
                <c:pt idx="1">
                  <c:v>FATAL ATÉ 30 DIAS APÓS O ATT</c:v>
                </c:pt>
                <c:pt idx="2">
                  <c:v>TOTAL</c:v>
                </c:pt>
              </c:strCache>
            </c:strRef>
          </c:cat>
          <c:val>
            <c:numRef>
              <c:f>'GRAF FATAL E SUP 20 E 21'!$C$4:$E$4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D9-4A44-B28E-A5AA3E58FF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4621200"/>
        <c:axId val="1834624944"/>
      </c:lineChart>
      <c:catAx>
        <c:axId val="18346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834624944"/>
        <c:crosses val="autoZero"/>
        <c:auto val="1"/>
        <c:lblAlgn val="ctr"/>
        <c:lblOffset val="100"/>
        <c:noMultiLvlLbl val="0"/>
      </c:catAx>
      <c:valAx>
        <c:axId val="1834624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462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3-4BA5-A3F6-82FA1EE1E1C8}"/>
                </c:ext>
              </c:extLst>
            </c:dLbl>
            <c:dLbl>
              <c:idx val="1"/>
              <c:layout>
                <c:manualLayout>
                  <c:x val="1.9444444444444445E-2"/>
                  <c:y val="-0.125000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3-4BA5-A3F6-82FA1EE1E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'PERC SEXO'!$B$9:$B$10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'PERC SEXO'!$C$9:$C$10</c:f>
              <c:numCache>
                <c:formatCode>0.0</c:formatCode>
                <c:ptCount val="2"/>
                <c:pt idx="0">
                  <c:v>78.75</c:v>
                </c:pt>
                <c:pt idx="1">
                  <c:v>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3-4BA5-A3F6-82FA1EE1E1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6383999"/>
        <c:axId val="1076384415"/>
      </c:barChart>
      <c:catAx>
        <c:axId val="10763839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076384415"/>
        <c:crosses val="autoZero"/>
        <c:auto val="1"/>
        <c:lblAlgn val="ctr"/>
        <c:lblOffset val="100"/>
        <c:noMultiLvlLbl val="0"/>
      </c:catAx>
      <c:valAx>
        <c:axId val="1076384415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76383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872454448017148E-3"/>
                  <c:y val="-4.6296296296296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835-425E-A6D0-F192929102B9}"/>
                </c:ext>
              </c:extLst>
            </c:dLbl>
            <c:dLbl>
              <c:idx val="1"/>
              <c:layout>
                <c:manualLayout>
                  <c:x val="1.5005359056806042E-2"/>
                  <c:y val="-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835-425E-A6D0-F192929102B9}"/>
                </c:ext>
              </c:extLst>
            </c:dLbl>
            <c:dLbl>
              <c:idx val="2"/>
              <c:layout>
                <c:manualLayout>
                  <c:x val="6.4308681672025723E-3"/>
                  <c:y val="-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835-425E-A6D0-F192929102B9}"/>
                </c:ext>
              </c:extLst>
            </c:dLbl>
            <c:dLbl>
              <c:idx val="3"/>
              <c:layout>
                <c:manualLayout>
                  <c:x val="6.4308681672025723E-3"/>
                  <c:y val="-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835-425E-A6D0-F192929102B9}"/>
                </c:ext>
              </c:extLst>
            </c:dLbl>
            <c:dLbl>
              <c:idx val="4"/>
              <c:layout>
                <c:manualLayout>
                  <c:x val="0"/>
                  <c:y val="-2.3148148148148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835-425E-A6D0-F19292910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 FX ETARIA'!$B$3:$B$7</c:f>
              <c:strCache>
                <c:ptCount val="5"/>
                <c:pt idx="0">
                  <c:v>30 a 59 anos</c:v>
                </c:pt>
                <c:pt idx="1">
                  <c:v>10 a 29 anos</c:v>
                </c:pt>
                <c:pt idx="2">
                  <c:v>60 +</c:v>
                </c:pt>
                <c:pt idx="3">
                  <c:v>Sem Informação</c:v>
                </c:pt>
                <c:pt idx="4">
                  <c:v>0 a 9 anos</c:v>
                </c:pt>
              </c:strCache>
            </c:strRef>
          </c:cat>
          <c:val>
            <c:numRef>
              <c:f>'PERC FX ETARIA'!$C$3:$C$7</c:f>
              <c:numCache>
                <c:formatCode>0.0</c:formatCode>
                <c:ptCount val="5"/>
                <c:pt idx="0">
                  <c:v>65</c:v>
                </c:pt>
                <c:pt idx="1">
                  <c:v>25</c:v>
                </c:pt>
                <c:pt idx="2">
                  <c:v>6.25</c:v>
                </c:pt>
                <c:pt idx="3">
                  <c:v>2.5</c:v>
                </c:pt>
                <c:pt idx="4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35-425E-A6D0-F192929102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2009599"/>
        <c:axId val="1083413711"/>
        <c:axId val="0"/>
      </c:bar3DChart>
      <c:catAx>
        <c:axId val="186200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083413711"/>
        <c:crosses val="autoZero"/>
        <c:auto val="1"/>
        <c:lblAlgn val="ctr"/>
        <c:lblOffset val="100"/>
        <c:noMultiLvlLbl val="0"/>
      </c:catAx>
      <c:valAx>
        <c:axId val="108341371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crossAx val="186200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213307865806984E-2"/>
                  <c:y val="-2.0833333333333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3843834168846E-2"/>
                      <c:h val="6.9375182268883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378-47D6-9A23-9F39E5A28BFE}"/>
                </c:ext>
              </c:extLst>
            </c:dLbl>
            <c:dLbl>
              <c:idx val="1"/>
              <c:layout>
                <c:manualLayout>
                  <c:x val="8.3333315106448504E-3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8-47D6-9A23-9F39E5A28BFE}"/>
                </c:ext>
              </c:extLst>
            </c:dLbl>
            <c:dLbl>
              <c:idx val="2"/>
              <c:layout>
                <c:manualLayout>
                  <c:x val="2.7777771702149671E-3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78-47D6-9A23-9F39E5A28BFE}"/>
                </c:ext>
              </c:extLst>
            </c:dLbl>
            <c:dLbl>
              <c:idx val="3"/>
              <c:layout>
                <c:manualLayout>
                  <c:x val="3.5811052302797838E-2"/>
                  <c:y val="2.97804868258508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627472711573908E-2"/>
                      <c:h val="0.152084304068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378-47D6-9A23-9F39E5A28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 SITUAÇÃO VIT'!$B$12:$B$15</c:f>
              <c:strCache>
                <c:ptCount val="4"/>
                <c:pt idx="0">
                  <c:v>CONDUTOR</c:v>
                </c:pt>
                <c:pt idx="1">
                  <c:v>PEDESTRE</c:v>
                </c:pt>
                <c:pt idx="2">
                  <c:v>PASSAGEIRO</c:v>
                </c:pt>
                <c:pt idx="3">
                  <c:v>CICLISTA</c:v>
                </c:pt>
              </c:strCache>
            </c:strRef>
          </c:cat>
          <c:val>
            <c:numRef>
              <c:f>'PERC SITUAÇÃO VIT'!$C$12:$C$15</c:f>
              <c:numCache>
                <c:formatCode>0.0</c:formatCode>
                <c:ptCount val="4"/>
                <c:pt idx="0">
                  <c:v>70</c:v>
                </c:pt>
                <c:pt idx="1">
                  <c:v>15</c:v>
                </c:pt>
                <c:pt idx="2">
                  <c:v>13.75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78-47D6-9A23-9F39E5A28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5604111"/>
        <c:axId val="995736815"/>
        <c:axId val="0"/>
      </c:bar3DChart>
      <c:catAx>
        <c:axId val="107560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995736815"/>
        <c:crosses val="autoZero"/>
        <c:auto val="1"/>
        <c:lblAlgn val="ctr"/>
        <c:lblOffset val="100"/>
        <c:noMultiLvlLbl val="0"/>
      </c:catAx>
      <c:valAx>
        <c:axId val="99573681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crossAx val="107560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7863811092806152E-3"/>
                  <c:y val="-4.47427293064879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348709500274577E-2"/>
                      <c:h val="7.7606440134580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719-4821-BC5E-8E7FB12AD8F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719-4821-BC5E-8E7FB12AD8F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719-4821-BC5E-8E7FB12AD8F9}"/>
                </c:ext>
              </c:extLst>
            </c:dLbl>
            <c:dLbl>
              <c:idx val="3"/>
              <c:layout>
                <c:manualLayout>
                  <c:x val="1.3179571663920841E-2"/>
                  <c:y val="-8.9485458612975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719-4821-BC5E-8E7FB12AD8F9}"/>
                </c:ext>
              </c:extLst>
            </c:dLbl>
            <c:dLbl>
              <c:idx val="4"/>
              <c:layout>
                <c:manualLayout>
                  <c:x val="6.5897858319603807E-3"/>
                  <c:y val="-1.3422818791946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719-4821-BC5E-8E7FB12AD8F9}"/>
                </c:ext>
              </c:extLst>
            </c:dLbl>
            <c:dLbl>
              <c:idx val="5"/>
              <c:layout>
                <c:manualLayout>
                  <c:x val="1.3179571663920923E-2"/>
                  <c:y val="-2.2371364653243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719-4821-BC5E-8E7FB12AD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  MEIO LOCOMOÇÃO'!$B$12:$B$17</c:f>
              <c:strCache>
                <c:ptCount val="6"/>
                <c:pt idx="0">
                  <c:v>MOTOCICLETA</c:v>
                </c:pt>
                <c:pt idx="1">
                  <c:v>A PÉ</c:v>
                </c:pt>
                <c:pt idx="2">
                  <c:v>AUTOMÓVEL</c:v>
                </c:pt>
                <c:pt idx="3">
                  <c:v>BICICLETA</c:v>
                </c:pt>
                <c:pt idx="4">
                  <c:v>CAMINHÃO</c:v>
                </c:pt>
                <c:pt idx="5">
                  <c:v>MOTONETA</c:v>
                </c:pt>
              </c:strCache>
            </c:strRef>
          </c:cat>
          <c:val>
            <c:numRef>
              <c:f>'PERC  MEIO LOCOMOÇÃO'!$C$12:$C$17</c:f>
              <c:numCache>
                <c:formatCode>0.0</c:formatCode>
                <c:ptCount val="6"/>
                <c:pt idx="0">
                  <c:v>68.75</c:v>
                </c:pt>
                <c:pt idx="1">
                  <c:v>11.25</c:v>
                </c:pt>
                <c:pt idx="2">
                  <c:v>10</c:v>
                </c:pt>
                <c:pt idx="3">
                  <c:v>6.25</c:v>
                </c:pt>
                <c:pt idx="4" formatCode="General">
                  <c:v>2.5</c:v>
                </c:pt>
                <c:pt idx="5" formatCode="General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19-4821-BC5E-8E7FB12AD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1930175"/>
        <c:axId val="1001935167"/>
        <c:axId val="0"/>
      </c:bar3DChart>
      <c:catAx>
        <c:axId val="10019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001935167"/>
        <c:crosses val="autoZero"/>
        <c:auto val="1"/>
        <c:lblAlgn val="ctr"/>
        <c:lblOffset val="100"/>
        <c:noMultiLvlLbl val="0"/>
      </c:catAx>
      <c:valAx>
        <c:axId val="100193516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crossAx val="100193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 TOTAL TURNO LOC'!$B$11</c:f>
              <c:strCache>
                <c:ptCount val="1"/>
                <c:pt idx="0">
                  <c:v>NOTURNO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TOTAL TURNO LOC'!$C$10:$G$10</c:f>
              <c:strCache>
                <c:ptCount val="5"/>
                <c:pt idx="0">
                  <c:v>MOTOCICLETA</c:v>
                </c:pt>
                <c:pt idx="1">
                  <c:v>AUTOMÓVEL</c:v>
                </c:pt>
                <c:pt idx="2">
                  <c:v>BICICLETA</c:v>
                </c:pt>
                <c:pt idx="3">
                  <c:v>A PÉ</c:v>
                </c:pt>
                <c:pt idx="4">
                  <c:v>CAMINHÃO</c:v>
                </c:pt>
              </c:strCache>
            </c:strRef>
          </c:cat>
          <c:val>
            <c:numRef>
              <c:f>'TAB TOTAL TURNO LOC'!$C$11:$G$11</c:f>
              <c:numCache>
                <c:formatCode>0.0</c:formatCode>
                <c:ptCount val="5"/>
                <c:pt idx="0">
                  <c:v>43.636363636363633</c:v>
                </c:pt>
                <c:pt idx="1">
                  <c:v>25</c:v>
                </c:pt>
                <c:pt idx="3">
                  <c:v>55.555555555555557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D-47E9-94C5-8571F39CB443}"/>
            </c:ext>
          </c:extLst>
        </c:ser>
        <c:ser>
          <c:idx val="1"/>
          <c:order val="1"/>
          <c:tx>
            <c:strRef>
              <c:f>'TAB TOTAL TURNO LOC'!$B$12</c:f>
              <c:strCache>
                <c:ptCount val="1"/>
                <c:pt idx="0">
                  <c:v>MADRUGADA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2538226299694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D-47E9-94C5-8571F39CB443}"/>
                </c:ext>
              </c:extLst>
            </c:dLbl>
            <c:dLbl>
              <c:idx val="1"/>
              <c:layout>
                <c:manualLayout>
                  <c:x val="2.201834862385321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2D-47E9-94C5-8571F39CB443}"/>
                </c:ext>
              </c:extLst>
            </c:dLbl>
            <c:dLbl>
              <c:idx val="3"/>
              <c:layout>
                <c:manualLayout>
                  <c:x val="1.9571865443424985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D-47E9-94C5-8571F39CB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TOTAL TURNO LOC'!$C$10:$G$10</c:f>
              <c:strCache>
                <c:ptCount val="5"/>
                <c:pt idx="0">
                  <c:v>MOTOCICLETA</c:v>
                </c:pt>
                <c:pt idx="1">
                  <c:v>AUTOMÓVEL</c:v>
                </c:pt>
                <c:pt idx="2">
                  <c:v>BICICLETA</c:v>
                </c:pt>
                <c:pt idx="3">
                  <c:v>A PÉ</c:v>
                </c:pt>
                <c:pt idx="4">
                  <c:v>CAMINHÃO</c:v>
                </c:pt>
              </c:strCache>
            </c:strRef>
          </c:cat>
          <c:val>
            <c:numRef>
              <c:f>'TAB TOTAL TURNO LOC'!$C$12:$G$12</c:f>
              <c:numCache>
                <c:formatCode>0.0</c:formatCode>
                <c:ptCount val="5"/>
                <c:pt idx="0">
                  <c:v>21.818181818181817</c:v>
                </c:pt>
                <c:pt idx="1">
                  <c:v>25</c:v>
                </c:pt>
                <c:pt idx="2">
                  <c:v>40</c:v>
                </c:pt>
                <c:pt idx="3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D-47E9-94C5-8571F39CB443}"/>
            </c:ext>
          </c:extLst>
        </c:ser>
        <c:ser>
          <c:idx val="2"/>
          <c:order val="2"/>
          <c:tx>
            <c:strRef>
              <c:f>'TAB TOTAL TURNO LOC'!$B$13</c:f>
              <c:strCache>
                <c:ptCount val="1"/>
                <c:pt idx="0">
                  <c:v>MATUTINO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804281345565746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D-47E9-94C5-8571F39CB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TOTAL TURNO LOC'!$C$10:$G$10</c:f>
              <c:strCache>
                <c:ptCount val="5"/>
                <c:pt idx="0">
                  <c:v>MOTOCICLETA</c:v>
                </c:pt>
                <c:pt idx="1">
                  <c:v>AUTOMÓVEL</c:v>
                </c:pt>
                <c:pt idx="2">
                  <c:v>BICICLETA</c:v>
                </c:pt>
                <c:pt idx="3">
                  <c:v>A PÉ</c:v>
                </c:pt>
                <c:pt idx="4">
                  <c:v>CAMINHÃO</c:v>
                </c:pt>
              </c:strCache>
            </c:strRef>
          </c:cat>
          <c:val>
            <c:numRef>
              <c:f>'TAB TOTAL TURNO LOC'!$C$13:$G$13</c:f>
              <c:numCache>
                <c:formatCode>General</c:formatCode>
                <c:ptCount val="5"/>
                <c:pt idx="0" formatCode="0.0">
                  <c:v>21.818181818181817</c:v>
                </c:pt>
                <c:pt idx="2" formatCode="0.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2D-47E9-94C5-8571F39CB443}"/>
            </c:ext>
          </c:extLst>
        </c:ser>
        <c:ser>
          <c:idx val="3"/>
          <c:order val="3"/>
          <c:tx>
            <c:strRef>
              <c:f>'TAB TOTAL TURNO LOC'!$B$14</c:f>
              <c:strCache>
                <c:ptCount val="1"/>
                <c:pt idx="0">
                  <c:v>VESPERTINO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7186544342503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2D-47E9-94C5-8571F39CB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TOTAL TURNO LOC'!$C$10:$G$10</c:f>
              <c:strCache>
                <c:ptCount val="5"/>
                <c:pt idx="0">
                  <c:v>MOTOCICLETA</c:v>
                </c:pt>
                <c:pt idx="1">
                  <c:v>AUTOMÓVEL</c:v>
                </c:pt>
                <c:pt idx="2">
                  <c:v>BICICLETA</c:v>
                </c:pt>
                <c:pt idx="3">
                  <c:v>A PÉ</c:v>
                </c:pt>
                <c:pt idx="4">
                  <c:v>CAMINHÃO</c:v>
                </c:pt>
              </c:strCache>
            </c:strRef>
          </c:cat>
          <c:val>
            <c:numRef>
              <c:f>'TAB TOTAL TURNO LOC'!$C$14:$G$14</c:f>
              <c:numCache>
                <c:formatCode>0.0</c:formatCode>
                <c:ptCount val="5"/>
                <c:pt idx="0">
                  <c:v>12.727272727272727</c:v>
                </c:pt>
                <c:pt idx="1">
                  <c:v>50</c:v>
                </c:pt>
                <c:pt idx="3">
                  <c:v>33.333333333333336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2D-47E9-94C5-8571F39CB4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538895"/>
        <c:axId val="92546799"/>
        <c:axId val="0"/>
      </c:bar3DChart>
      <c:catAx>
        <c:axId val="9253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92546799"/>
        <c:crosses val="autoZero"/>
        <c:auto val="1"/>
        <c:lblAlgn val="ctr"/>
        <c:lblOffset val="100"/>
        <c:noMultiLvlLbl val="0"/>
      </c:catAx>
      <c:valAx>
        <c:axId val="92546799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crossAx val="9253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 CONDUTAS RISCO'!$B$3:$B$12</c:f>
              <c:strCache>
                <c:ptCount val="10"/>
                <c:pt idx="0">
                  <c:v>SEM CNH</c:v>
                </c:pt>
                <c:pt idx="1">
                  <c:v> AVANÇO DE SINAL</c:v>
                </c:pt>
                <c:pt idx="2">
                  <c:v>CONVERTER EM LOCAL PROIBIDO</c:v>
                </c:pt>
                <c:pt idx="3">
                  <c:v> NÃO OBSERVAR DISTANCIA MINIMA DE VEICULO</c:v>
                </c:pt>
                <c:pt idx="4">
                  <c:v>CRUZAR SEM DAR PREFERENCIA</c:v>
                </c:pt>
                <c:pt idx="5">
                  <c:v>JOVEM CONDUTOR SEM EXPERIENCIA  ATÉ 25 ANOS</c:v>
                </c:pt>
                <c:pt idx="6">
                  <c:v>TRANSITAR EM LOCAL IMPROPRIO</c:v>
                </c:pt>
                <c:pt idx="7">
                  <c:v>TRANSPORTE PROIBIDO DE CRIANÇA EM VEÍCULO</c:v>
                </c:pt>
                <c:pt idx="8">
                  <c:v>MUDAR DE PISTA SEM SINALIZAÇÃO</c:v>
                </c:pt>
                <c:pt idx="9">
                  <c:v>CONDUTOR INEXPERIENTE</c:v>
                </c:pt>
              </c:strCache>
            </c:strRef>
          </c:cat>
          <c:val>
            <c:numRef>
              <c:f>'PERC CONDUTAS RISCO'!$C$3:$C$12</c:f>
              <c:numCache>
                <c:formatCode>0.0</c:formatCode>
                <c:ptCount val="10"/>
                <c:pt idx="0">
                  <c:v>38.554216867469883</c:v>
                </c:pt>
                <c:pt idx="1">
                  <c:v>15.662650602409638</c:v>
                </c:pt>
                <c:pt idx="2">
                  <c:v>13.253012048192771</c:v>
                </c:pt>
                <c:pt idx="3">
                  <c:v>8.4337349397590362</c:v>
                </c:pt>
                <c:pt idx="4">
                  <c:v>7.2289156626506026</c:v>
                </c:pt>
                <c:pt idx="5">
                  <c:v>4.8192771084337354</c:v>
                </c:pt>
                <c:pt idx="6">
                  <c:v>3.6144578313253013</c:v>
                </c:pt>
                <c:pt idx="7">
                  <c:v>3.6144578313253013</c:v>
                </c:pt>
                <c:pt idx="8">
                  <c:v>2.4096385542168677</c:v>
                </c:pt>
                <c:pt idx="9">
                  <c:v>2.4096385542168677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3-40AA-9D18-59B9CD4453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8351631"/>
        <c:axId val="2128352047"/>
        <c:axId val="0"/>
      </c:bar3DChart>
      <c:catAx>
        <c:axId val="2128351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128352047"/>
        <c:crosses val="autoZero"/>
        <c:auto val="1"/>
        <c:lblAlgn val="ctr"/>
        <c:lblOffset val="100"/>
        <c:noMultiLvlLbl val="0"/>
      </c:catAx>
      <c:valAx>
        <c:axId val="2128352047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28351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 FATOR RISCO'!$B$25:$B$31</c:f>
              <c:strCache>
                <c:ptCount val="7"/>
                <c:pt idx="0">
                  <c:v>ALCOOL</c:v>
                </c:pt>
                <c:pt idx="1">
                  <c:v>VELOCIDADE </c:v>
                </c:pt>
                <c:pt idx="2">
                  <c:v>INFRAESTRUTURA</c:v>
                </c:pt>
                <c:pt idx="3">
                  <c:v> VEICULO</c:v>
                </c:pt>
                <c:pt idx="4">
                  <c:v>FADIGA</c:v>
                </c:pt>
                <c:pt idx="5">
                  <c:v> VISIBILIDADE</c:v>
                </c:pt>
                <c:pt idx="6">
                  <c:v> DROGAS</c:v>
                </c:pt>
              </c:strCache>
            </c:strRef>
          </c:cat>
          <c:val>
            <c:numRef>
              <c:f>'PERC FATOR RISCO'!$C$25:$C$31</c:f>
              <c:numCache>
                <c:formatCode>0.0</c:formatCode>
                <c:ptCount val="7"/>
                <c:pt idx="0">
                  <c:v>38.202247191011239</c:v>
                </c:pt>
                <c:pt idx="1">
                  <c:v>30.337078651685392</c:v>
                </c:pt>
                <c:pt idx="2">
                  <c:v>19.101123595505619</c:v>
                </c:pt>
                <c:pt idx="3">
                  <c:v>6.7415730337078648</c:v>
                </c:pt>
                <c:pt idx="4">
                  <c:v>2.2471910112359552</c:v>
                </c:pt>
                <c:pt idx="5">
                  <c:v>2.2471910112359552</c:v>
                </c:pt>
                <c:pt idx="6">
                  <c:v>1.1235955056179776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3-4585-A75E-032DE1E4BC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3769791"/>
        <c:axId val="1063775615"/>
        <c:axId val="0"/>
      </c:bar3DChart>
      <c:catAx>
        <c:axId val="1063769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063775615"/>
        <c:crosses val="autoZero"/>
        <c:auto val="1"/>
        <c:lblAlgn val="ctr"/>
        <c:lblOffset val="100"/>
        <c:noMultiLvlLbl val="0"/>
      </c:catAx>
      <c:valAx>
        <c:axId val="1063775615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6376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019283746556474E-2"/>
                  <c:y val="-4.3010752688173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0A-44FB-8733-F3286EC5E0B0}"/>
                </c:ext>
              </c:extLst>
            </c:dLbl>
            <c:dLbl>
              <c:idx val="1"/>
              <c:layout>
                <c:manualLayout>
                  <c:x val="1.3223140495867688E-2"/>
                  <c:y val="-8.6021505376344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0A-44FB-8733-F3286EC5E0B0}"/>
                </c:ext>
              </c:extLst>
            </c:dLbl>
            <c:dLbl>
              <c:idx val="2"/>
              <c:layout>
                <c:manualLayout>
                  <c:x val="1.1019283746556474E-2"/>
                  <c:y val="-7.88521356883818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0A-44FB-8733-F3286EC5E0B0}"/>
                </c:ext>
              </c:extLst>
            </c:dLbl>
            <c:dLbl>
              <c:idx val="3"/>
              <c:layout>
                <c:manualLayout>
                  <c:x val="1.7630853994490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0A-44FB-8733-F3286EC5E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 FATOR QUE INFL LESAO'!$B$11:$B$14</c:f>
              <c:strCache>
                <c:ptCount val="4"/>
                <c:pt idx="0">
                  <c:v> CAPACETE </c:v>
                </c:pt>
                <c:pt idx="1">
                  <c:v>OBJETOS LATERAL DA VIA</c:v>
                </c:pt>
                <c:pt idx="2">
                  <c:v>CINTO DE SEGURANÇA</c:v>
                </c:pt>
                <c:pt idx="3">
                  <c:v>GERENCIAMENTO DO TRAUMA</c:v>
                </c:pt>
              </c:strCache>
            </c:strRef>
          </c:cat>
          <c:val>
            <c:numRef>
              <c:f>'PERC FATOR QUE INFL LESAO'!$C$11:$C$14</c:f>
              <c:numCache>
                <c:formatCode>0.0</c:formatCode>
                <c:ptCount val="4"/>
                <c:pt idx="0">
                  <c:v>52.38095238095238</c:v>
                </c:pt>
                <c:pt idx="1">
                  <c:v>28.571428571428573</c:v>
                </c:pt>
                <c:pt idx="2">
                  <c:v>9.5238095238095237</c:v>
                </c:pt>
                <c:pt idx="3">
                  <c:v>9.5238095238095237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A-44FB-8733-F3286EC5E0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3772703"/>
        <c:axId val="1063773119"/>
        <c:axId val="0"/>
      </c:bar3DChart>
      <c:catAx>
        <c:axId val="10637727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1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063773119"/>
        <c:crosses val="autoZero"/>
        <c:auto val="1"/>
        <c:lblAlgn val="ctr"/>
        <c:lblOffset val="100"/>
        <c:noMultiLvlLbl val="0"/>
      </c:catAx>
      <c:valAx>
        <c:axId val="1063773119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63772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8A963-CAB9-4005-B7ED-9C40EE1C533E}" type="doc">
      <dgm:prSet loTypeId="urn:microsoft.com/office/officeart/2005/8/layout/cycle3" loCatId="cycle" qsTypeId="urn:microsoft.com/office/officeart/2005/8/quickstyle/3d2#1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336C298-0CE1-40CE-A2C4-398A878D8133}">
      <dgm:prSet phldrT="[Texto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pt-BR" sz="1600" b="1" dirty="0">
              <a:latin typeface="Calibri" panose="020F0502020204030204" pitchFamily="34" charset="0"/>
            </a:rPr>
            <a:t>1</a:t>
          </a:r>
          <a:r>
            <a:rPr lang="pt-BR" sz="1600" dirty="0">
              <a:latin typeface="Calibri" panose="020F0502020204030204" pitchFamily="34" charset="0"/>
            </a:rPr>
            <a:t>  </a:t>
          </a:r>
          <a:r>
            <a:rPr lang="pt-BR" sz="1600" dirty="0" smtClean="0">
              <a:latin typeface="Calibri" panose="020F0502020204030204" pitchFamily="34" charset="0"/>
            </a:rPr>
            <a:t>Articulação intersetorial</a:t>
          </a:r>
          <a:endParaRPr lang="pt-BR" sz="1600" dirty="0">
            <a:latin typeface="Calibri" panose="020F0502020204030204" pitchFamily="34" charset="0"/>
          </a:endParaRPr>
        </a:p>
      </dgm:t>
    </dgm:pt>
    <dgm:pt modelId="{ECEC2D88-929C-4C48-AE15-52FE55093AAB}" type="parTrans" cxnId="{4A7E2A16-9885-4018-AC0B-3410DEFC8674}">
      <dgm:prSet/>
      <dgm:spPr/>
      <dgm:t>
        <a:bodyPr/>
        <a:lstStyle/>
        <a:p>
          <a:endParaRPr lang="pt-BR"/>
        </a:p>
      </dgm:t>
    </dgm:pt>
    <dgm:pt modelId="{36005608-514A-4B01-922E-6E76479B71EE}" type="sibTrans" cxnId="{4A7E2A16-9885-4018-AC0B-3410DEFC8674}">
      <dgm:prSet/>
      <dgm:spPr/>
      <dgm:t>
        <a:bodyPr/>
        <a:lstStyle/>
        <a:p>
          <a:endParaRPr lang="pt-BR" dirty="0">
            <a:solidFill>
              <a:sysClr val="windowText" lastClr="000000"/>
            </a:solidFill>
          </a:endParaRPr>
        </a:p>
      </dgm:t>
    </dgm:pt>
    <dgm:pt modelId="{5B32490F-C68A-42D6-A052-992AADFDE029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600" b="1" dirty="0">
              <a:latin typeface="Calibri" panose="020F0502020204030204" pitchFamily="34" charset="0"/>
            </a:rPr>
            <a:t>2</a:t>
          </a:r>
          <a:r>
            <a:rPr lang="pt-BR" sz="1600" dirty="0">
              <a:latin typeface="Calibri" panose="020F0502020204030204" pitchFamily="34" charset="0"/>
            </a:rPr>
            <a:t>  </a:t>
          </a:r>
          <a:r>
            <a:rPr lang="pt-BR" sz="1600" dirty="0" smtClean="0">
              <a:latin typeface="Calibri" panose="020F0502020204030204" pitchFamily="34" charset="0"/>
            </a:rPr>
            <a:t>Qualificação e integração de dados</a:t>
          </a:r>
          <a:endParaRPr lang="pt-BR" sz="1600" dirty="0">
            <a:latin typeface="Calibri" panose="020F0502020204030204" pitchFamily="34" charset="0"/>
          </a:endParaRPr>
        </a:p>
      </dgm:t>
    </dgm:pt>
    <dgm:pt modelId="{1CD712E2-8BCF-4542-975A-A45B14FC4AD5}" type="parTrans" cxnId="{09315627-0ADB-4592-B1CE-6F49966FD656}">
      <dgm:prSet/>
      <dgm:spPr/>
      <dgm:t>
        <a:bodyPr/>
        <a:lstStyle/>
        <a:p>
          <a:endParaRPr lang="pt-BR"/>
        </a:p>
      </dgm:t>
    </dgm:pt>
    <dgm:pt modelId="{5EC16444-1F55-4541-AA6E-74BAFC84BFD7}" type="sibTrans" cxnId="{09315627-0ADB-4592-B1CE-6F49966FD656}">
      <dgm:prSet/>
      <dgm:spPr/>
      <dgm:t>
        <a:bodyPr/>
        <a:lstStyle/>
        <a:p>
          <a:endParaRPr lang="pt-BR"/>
        </a:p>
      </dgm:t>
    </dgm:pt>
    <dgm:pt modelId="{76D686ED-FE73-4A3A-B4D6-F319F37DB8E7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600" b="1" dirty="0">
              <a:latin typeface="Calibri" panose="020F0502020204030204" pitchFamily="34" charset="0"/>
            </a:rPr>
            <a:t>3</a:t>
          </a:r>
          <a:r>
            <a:rPr lang="pt-BR" sz="1600" dirty="0">
              <a:latin typeface="Calibri" panose="020F0502020204030204" pitchFamily="34" charset="0"/>
            </a:rPr>
            <a:t>  Ações integradas de segurança </a:t>
          </a:r>
          <a:r>
            <a:rPr lang="pt-BR" sz="1600" dirty="0" smtClean="0">
              <a:latin typeface="Calibri" panose="020F0502020204030204" pitchFamily="34" charset="0"/>
            </a:rPr>
            <a:t>no trânsito</a:t>
          </a:r>
          <a:endParaRPr lang="pt-BR" sz="1600" dirty="0">
            <a:latin typeface="Calibri" panose="020F0502020204030204" pitchFamily="34" charset="0"/>
          </a:endParaRPr>
        </a:p>
      </dgm:t>
    </dgm:pt>
    <dgm:pt modelId="{3C66D7CE-6CA6-49B0-990B-F6E5D28E4FB5}" type="parTrans" cxnId="{932AC3C8-2AC4-4081-AA9C-759EBC468069}">
      <dgm:prSet/>
      <dgm:spPr/>
      <dgm:t>
        <a:bodyPr/>
        <a:lstStyle/>
        <a:p>
          <a:endParaRPr lang="pt-BR"/>
        </a:p>
      </dgm:t>
    </dgm:pt>
    <dgm:pt modelId="{1AD9F26D-97FF-40BC-939C-EDC87572446D}" type="sibTrans" cxnId="{932AC3C8-2AC4-4081-AA9C-759EBC468069}">
      <dgm:prSet/>
      <dgm:spPr/>
      <dgm:t>
        <a:bodyPr/>
        <a:lstStyle/>
        <a:p>
          <a:endParaRPr lang="pt-BR"/>
        </a:p>
      </dgm:t>
    </dgm:pt>
    <dgm:pt modelId="{A2F25D12-DD53-4439-BD42-C93374F48747}">
      <dgm:prSet phldrT="[Texto]" custT="1"/>
      <dgm:spPr>
        <a:solidFill>
          <a:srgbClr val="8C448E"/>
        </a:solidFill>
        <a:ln>
          <a:noFill/>
        </a:ln>
      </dgm:spPr>
      <dgm:t>
        <a:bodyPr/>
        <a:lstStyle/>
        <a:p>
          <a:r>
            <a:rPr lang="pt-BR" sz="1600" b="1" dirty="0">
              <a:latin typeface="Calibri" panose="020F0502020204030204" pitchFamily="34" charset="0"/>
            </a:rPr>
            <a:t>4</a:t>
          </a:r>
          <a:r>
            <a:rPr lang="pt-BR" sz="1600" dirty="0">
              <a:latin typeface="Calibri" panose="020F0502020204030204" pitchFamily="34" charset="0"/>
            </a:rPr>
            <a:t>  Monitoramento, </a:t>
          </a:r>
          <a:r>
            <a:rPr lang="pt-BR" sz="1600" dirty="0" smtClean="0">
              <a:latin typeface="Calibri" panose="020F0502020204030204" pitchFamily="34" charset="0"/>
            </a:rPr>
            <a:t>avaliação</a:t>
          </a:r>
          <a:endParaRPr lang="pt-BR" sz="1600" dirty="0">
            <a:latin typeface="Calibri" panose="020F0502020204030204" pitchFamily="34" charset="0"/>
          </a:endParaRPr>
        </a:p>
      </dgm:t>
    </dgm:pt>
    <dgm:pt modelId="{D2A03474-6F68-458D-9DAA-42BD40EFE356}" type="parTrans" cxnId="{E4E484A2-65EA-41D6-9BE7-6F5B3D8CA391}">
      <dgm:prSet/>
      <dgm:spPr/>
      <dgm:t>
        <a:bodyPr/>
        <a:lstStyle/>
        <a:p>
          <a:endParaRPr lang="pt-BR"/>
        </a:p>
      </dgm:t>
    </dgm:pt>
    <dgm:pt modelId="{46CE3F5B-2171-4BB3-B4F9-BE00C1E056B5}" type="sibTrans" cxnId="{E4E484A2-65EA-41D6-9BE7-6F5B3D8CA391}">
      <dgm:prSet/>
      <dgm:spPr/>
      <dgm:t>
        <a:bodyPr/>
        <a:lstStyle/>
        <a:p>
          <a:endParaRPr lang="pt-BR"/>
        </a:p>
      </dgm:t>
    </dgm:pt>
    <dgm:pt modelId="{6603E8FD-1835-43F2-B1E9-FB8AC48A8149}" type="pres">
      <dgm:prSet presAssocID="{7638A963-CAB9-4005-B7ED-9C40EE1C533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84AE73-246C-4732-BBC2-497629AC6C6F}" type="pres">
      <dgm:prSet presAssocID="{7638A963-CAB9-4005-B7ED-9C40EE1C533E}" presName="cycle" presStyleCnt="0"/>
      <dgm:spPr/>
    </dgm:pt>
    <dgm:pt modelId="{92A2CC58-146B-4A02-9712-4DC81CB22CF8}" type="pres">
      <dgm:prSet presAssocID="{9336C298-0CE1-40CE-A2C4-398A878D8133}" presName="nodeFirstNode" presStyleLbl="node1" presStyleIdx="0" presStyleCnt="4" custScaleX="60523" custScaleY="665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12D985-B0DE-45DB-B939-B9D2D7E4A2D7}" type="pres">
      <dgm:prSet presAssocID="{36005608-514A-4B01-922E-6E76479B71EE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A6F82CB0-DC91-4703-86E4-1F4E4C1486C4}" type="pres">
      <dgm:prSet presAssocID="{5B32490F-C68A-42D6-A052-992AADFDE029}" presName="nodeFollowingNodes" presStyleLbl="node1" presStyleIdx="1" presStyleCnt="4" custScaleX="61077" custScaleY="749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50A3D5-CAFB-473B-B3E6-34317CFDFDD8}" type="pres">
      <dgm:prSet presAssocID="{76D686ED-FE73-4A3A-B4D6-F319F37DB8E7}" presName="nodeFollowingNodes" presStyleLbl="node1" presStyleIdx="2" presStyleCnt="4" custScaleX="61992" custScaleY="77712" custRadScaleRad="123151" custRadScaleInc="-2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48F457-6A62-4F12-844B-FEBBBAFF1690}" type="pres">
      <dgm:prSet presAssocID="{A2F25D12-DD53-4439-BD42-C93374F48747}" presName="nodeFollowingNodes" presStyleLbl="node1" presStyleIdx="3" presStyleCnt="4" custScaleX="62517" custScaleY="74961" custRadScaleRad="978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1CE685-E3A7-4424-B86B-9898E8B295C0}" type="presOf" srcId="{5B32490F-C68A-42D6-A052-992AADFDE029}" destId="{A6F82CB0-DC91-4703-86E4-1F4E4C1486C4}" srcOrd="0" destOrd="0" presId="urn:microsoft.com/office/officeart/2005/8/layout/cycle3"/>
    <dgm:cxn modelId="{4A7E2A16-9885-4018-AC0B-3410DEFC8674}" srcId="{7638A963-CAB9-4005-B7ED-9C40EE1C533E}" destId="{9336C298-0CE1-40CE-A2C4-398A878D8133}" srcOrd="0" destOrd="0" parTransId="{ECEC2D88-929C-4C48-AE15-52FE55093AAB}" sibTransId="{36005608-514A-4B01-922E-6E76479B71EE}"/>
    <dgm:cxn modelId="{01940D7D-656E-4637-848D-7EF58D633014}" type="presOf" srcId="{9336C298-0CE1-40CE-A2C4-398A878D8133}" destId="{92A2CC58-146B-4A02-9712-4DC81CB22CF8}" srcOrd="0" destOrd="0" presId="urn:microsoft.com/office/officeart/2005/8/layout/cycle3"/>
    <dgm:cxn modelId="{2E83B7D6-5107-40C7-8835-18CFB4FC61B2}" type="presOf" srcId="{7638A963-CAB9-4005-B7ED-9C40EE1C533E}" destId="{6603E8FD-1835-43F2-B1E9-FB8AC48A8149}" srcOrd="0" destOrd="0" presId="urn:microsoft.com/office/officeart/2005/8/layout/cycle3"/>
    <dgm:cxn modelId="{CBBA12B8-A82F-4814-AB5A-EDF6E22C18F9}" type="presOf" srcId="{A2F25D12-DD53-4439-BD42-C93374F48747}" destId="{7A48F457-6A62-4F12-844B-FEBBBAFF1690}" srcOrd="0" destOrd="0" presId="urn:microsoft.com/office/officeart/2005/8/layout/cycle3"/>
    <dgm:cxn modelId="{E4E484A2-65EA-41D6-9BE7-6F5B3D8CA391}" srcId="{7638A963-CAB9-4005-B7ED-9C40EE1C533E}" destId="{A2F25D12-DD53-4439-BD42-C93374F48747}" srcOrd="3" destOrd="0" parTransId="{D2A03474-6F68-458D-9DAA-42BD40EFE356}" sibTransId="{46CE3F5B-2171-4BB3-B4F9-BE00C1E056B5}"/>
    <dgm:cxn modelId="{9F2F2A17-7F6E-4E09-9F10-51BA59190418}" type="presOf" srcId="{76D686ED-FE73-4A3A-B4D6-F319F37DB8E7}" destId="{9950A3D5-CAFB-473B-B3E6-34317CFDFDD8}" srcOrd="0" destOrd="0" presId="urn:microsoft.com/office/officeart/2005/8/layout/cycle3"/>
    <dgm:cxn modelId="{649BCD2E-DC33-41A2-ADC8-6FF46E1B1805}" type="presOf" srcId="{36005608-514A-4B01-922E-6E76479B71EE}" destId="{7112D985-B0DE-45DB-B939-B9D2D7E4A2D7}" srcOrd="0" destOrd="0" presId="urn:microsoft.com/office/officeart/2005/8/layout/cycle3"/>
    <dgm:cxn modelId="{932AC3C8-2AC4-4081-AA9C-759EBC468069}" srcId="{7638A963-CAB9-4005-B7ED-9C40EE1C533E}" destId="{76D686ED-FE73-4A3A-B4D6-F319F37DB8E7}" srcOrd="2" destOrd="0" parTransId="{3C66D7CE-6CA6-49B0-990B-F6E5D28E4FB5}" sibTransId="{1AD9F26D-97FF-40BC-939C-EDC87572446D}"/>
    <dgm:cxn modelId="{09315627-0ADB-4592-B1CE-6F49966FD656}" srcId="{7638A963-CAB9-4005-B7ED-9C40EE1C533E}" destId="{5B32490F-C68A-42D6-A052-992AADFDE029}" srcOrd="1" destOrd="0" parTransId="{1CD712E2-8BCF-4542-975A-A45B14FC4AD5}" sibTransId="{5EC16444-1F55-4541-AA6E-74BAFC84BFD7}"/>
    <dgm:cxn modelId="{B3B9DB61-9B6F-4D8F-B6A7-824C34725AC6}" type="presParOf" srcId="{6603E8FD-1835-43F2-B1E9-FB8AC48A8149}" destId="{F584AE73-246C-4732-BBC2-497629AC6C6F}" srcOrd="0" destOrd="0" presId="urn:microsoft.com/office/officeart/2005/8/layout/cycle3"/>
    <dgm:cxn modelId="{7DFDCAD1-44A2-4274-9A32-7B47EFBA3529}" type="presParOf" srcId="{F584AE73-246C-4732-BBC2-497629AC6C6F}" destId="{92A2CC58-146B-4A02-9712-4DC81CB22CF8}" srcOrd="0" destOrd="0" presId="urn:microsoft.com/office/officeart/2005/8/layout/cycle3"/>
    <dgm:cxn modelId="{C32FABBD-BBC8-46E7-9E4A-303468079C34}" type="presParOf" srcId="{F584AE73-246C-4732-BBC2-497629AC6C6F}" destId="{7112D985-B0DE-45DB-B939-B9D2D7E4A2D7}" srcOrd="1" destOrd="0" presId="urn:microsoft.com/office/officeart/2005/8/layout/cycle3"/>
    <dgm:cxn modelId="{D82EDBDA-C4FF-4F32-8AA8-DA98EB464845}" type="presParOf" srcId="{F584AE73-246C-4732-BBC2-497629AC6C6F}" destId="{A6F82CB0-DC91-4703-86E4-1F4E4C1486C4}" srcOrd="2" destOrd="0" presId="urn:microsoft.com/office/officeart/2005/8/layout/cycle3"/>
    <dgm:cxn modelId="{E1D26F23-3C64-4C3F-9320-B2293CDED16D}" type="presParOf" srcId="{F584AE73-246C-4732-BBC2-497629AC6C6F}" destId="{9950A3D5-CAFB-473B-B3E6-34317CFDFDD8}" srcOrd="3" destOrd="0" presId="urn:microsoft.com/office/officeart/2005/8/layout/cycle3"/>
    <dgm:cxn modelId="{28E848DE-A6EA-47AB-A646-8564459164BD}" type="presParOf" srcId="{F584AE73-246C-4732-BBC2-497629AC6C6F}" destId="{7A48F457-6A62-4F12-844B-FEBBBAFF1690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2D985-B0DE-45DB-B939-B9D2D7E4A2D7}">
      <dsp:nvSpPr>
        <dsp:cNvPr id="0" name=""/>
        <dsp:cNvSpPr/>
      </dsp:nvSpPr>
      <dsp:spPr>
        <a:xfrm>
          <a:off x="2342069" y="259185"/>
          <a:ext cx="4171576" cy="4171576"/>
        </a:xfrm>
        <a:prstGeom prst="leftCircularArrow">
          <a:avLst>
            <a:gd name="adj1" fmla="val 4668"/>
            <a:gd name="adj2" fmla="val 272909"/>
            <a:gd name="adj3" fmla="val 18198519"/>
            <a:gd name="adj4" fmla="val 15234036"/>
            <a:gd name="adj5" fmla="val 4847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A2CC58-146B-4A02-9712-4DC81CB22CF8}">
      <dsp:nvSpPr>
        <dsp:cNvPr id="0" name=""/>
        <dsp:cNvSpPr/>
      </dsp:nvSpPr>
      <dsp:spPr>
        <a:xfrm>
          <a:off x="3593766" y="193571"/>
          <a:ext cx="1668181" cy="91679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Calibri" panose="020F0502020204030204" pitchFamily="34" charset="0"/>
            </a:rPr>
            <a:t>1</a:t>
          </a:r>
          <a:r>
            <a:rPr lang="pt-BR" sz="1600" kern="1200" dirty="0">
              <a:latin typeface="Calibri" panose="020F0502020204030204" pitchFamily="34" charset="0"/>
            </a:rPr>
            <a:t>  </a:t>
          </a:r>
          <a:r>
            <a:rPr lang="pt-BR" sz="1600" kern="1200" dirty="0" smtClean="0">
              <a:latin typeface="Calibri" panose="020F0502020204030204" pitchFamily="34" charset="0"/>
            </a:rPr>
            <a:t>Articulação intersetorial</a:t>
          </a:r>
          <a:endParaRPr lang="pt-BR" sz="1600" kern="1200" dirty="0">
            <a:latin typeface="Calibri" panose="020F0502020204030204" pitchFamily="34" charset="0"/>
          </a:endParaRPr>
        </a:p>
      </dsp:txBody>
      <dsp:txXfrm>
        <a:off x="3638520" y="238325"/>
        <a:ext cx="1578673" cy="827284"/>
      </dsp:txXfrm>
    </dsp:sp>
    <dsp:sp modelId="{A6F82CB0-DC91-4703-86E4-1F4E4C1486C4}">
      <dsp:nvSpPr>
        <dsp:cNvPr id="0" name=""/>
        <dsp:cNvSpPr/>
      </dsp:nvSpPr>
      <dsp:spPr>
        <a:xfrm>
          <a:off x="2088258" y="1633307"/>
          <a:ext cx="1683451" cy="1033066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Calibri" panose="020F0502020204030204" pitchFamily="34" charset="0"/>
            </a:rPr>
            <a:t>2</a:t>
          </a:r>
          <a:r>
            <a:rPr lang="pt-BR" sz="1600" kern="1200" dirty="0">
              <a:latin typeface="Calibri" panose="020F0502020204030204" pitchFamily="34" charset="0"/>
            </a:rPr>
            <a:t>  </a:t>
          </a:r>
          <a:r>
            <a:rPr lang="pt-BR" sz="1600" kern="1200" dirty="0" smtClean="0">
              <a:latin typeface="Calibri" panose="020F0502020204030204" pitchFamily="34" charset="0"/>
            </a:rPr>
            <a:t>Qualificação e integração de dados</a:t>
          </a:r>
          <a:endParaRPr lang="pt-BR" sz="1600" kern="1200" dirty="0">
            <a:latin typeface="Calibri" panose="020F0502020204030204" pitchFamily="34" charset="0"/>
          </a:endParaRPr>
        </a:p>
      </dsp:txBody>
      <dsp:txXfrm>
        <a:off x="2138688" y="1683737"/>
        <a:ext cx="1582591" cy="932206"/>
      </dsp:txXfrm>
    </dsp:sp>
    <dsp:sp modelId="{9950A3D5-CAFB-473B-B3E6-34317CFDFDD8}">
      <dsp:nvSpPr>
        <dsp:cNvPr id="0" name=""/>
        <dsp:cNvSpPr/>
      </dsp:nvSpPr>
      <dsp:spPr>
        <a:xfrm>
          <a:off x="3635170" y="3305795"/>
          <a:ext cx="1708671" cy="107097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Calibri" panose="020F0502020204030204" pitchFamily="34" charset="0"/>
            </a:rPr>
            <a:t>3</a:t>
          </a:r>
          <a:r>
            <a:rPr lang="pt-BR" sz="1600" kern="1200" dirty="0">
              <a:latin typeface="Calibri" panose="020F0502020204030204" pitchFamily="34" charset="0"/>
            </a:rPr>
            <a:t>  Ações integradas de segurança </a:t>
          </a:r>
          <a:r>
            <a:rPr lang="pt-BR" sz="1600" kern="1200" dirty="0" smtClean="0">
              <a:latin typeface="Calibri" panose="020F0502020204030204" pitchFamily="34" charset="0"/>
            </a:rPr>
            <a:t>no trânsito</a:t>
          </a:r>
          <a:endParaRPr lang="pt-BR" sz="1600" kern="1200" dirty="0">
            <a:latin typeface="Calibri" panose="020F0502020204030204" pitchFamily="34" charset="0"/>
          </a:endParaRPr>
        </a:p>
      </dsp:txBody>
      <dsp:txXfrm>
        <a:off x="3687451" y="3358076"/>
        <a:ext cx="1604109" cy="966417"/>
      </dsp:txXfrm>
    </dsp:sp>
    <dsp:sp modelId="{7A48F457-6A62-4F12-844B-FEBBBAFF1690}">
      <dsp:nvSpPr>
        <dsp:cNvPr id="0" name=""/>
        <dsp:cNvSpPr/>
      </dsp:nvSpPr>
      <dsp:spPr>
        <a:xfrm>
          <a:off x="5032434" y="1633307"/>
          <a:ext cx="1723141" cy="1033066"/>
        </a:xfrm>
        <a:prstGeom prst="roundRect">
          <a:avLst/>
        </a:prstGeom>
        <a:solidFill>
          <a:srgbClr val="8C448E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Calibri" panose="020F0502020204030204" pitchFamily="34" charset="0"/>
            </a:rPr>
            <a:t>4</a:t>
          </a:r>
          <a:r>
            <a:rPr lang="pt-BR" sz="1600" kern="1200" dirty="0">
              <a:latin typeface="Calibri" panose="020F0502020204030204" pitchFamily="34" charset="0"/>
            </a:rPr>
            <a:t>  Monitoramento, </a:t>
          </a:r>
          <a:r>
            <a:rPr lang="pt-BR" sz="1600" kern="1200" dirty="0" smtClean="0">
              <a:latin typeface="Calibri" panose="020F0502020204030204" pitchFamily="34" charset="0"/>
            </a:rPr>
            <a:t>avaliação</a:t>
          </a:r>
          <a:endParaRPr lang="pt-BR" sz="1600" kern="1200" dirty="0">
            <a:latin typeface="Calibri" panose="020F0502020204030204" pitchFamily="34" charset="0"/>
          </a:endParaRPr>
        </a:p>
      </dsp:txBody>
      <dsp:txXfrm>
        <a:off x="5082864" y="1683737"/>
        <a:ext cx="1622281" cy="932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2EAED1-5BB8-4099-87C7-6DDF2AF90C7C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ACECBC-F87C-4C57-930E-F38B82F472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AA98-07B2-4B2C-855A-85C6DF79C13D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CED0-F97F-4F71-997D-B1B90A5AC0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9922-C2B0-4871-85AE-29DBE7B9922B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75CA-0501-4576-9813-734F82FB6C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C4A3-950F-415C-B5E2-0E79A04561EA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3355-F172-43EC-8E01-E0E4DAE73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70AD54A0-4FE6-4922-B4D6-307BE4342316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7CAFBFA5-778F-495B-A371-48016255FFE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8EC799D1-F9A9-437C-B862-115F0D85A518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BFB52A6E-25C5-49A3-84A7-B3B0884FEC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37220C9C-0894-4836-AEF4-BC8536419A3C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B557533D-66AE-4808-9060-00CDE3D7BAC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88756A87-6895-4D1D-9A00-84374EC43223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960BE46D-FAE1-4360-A1A2-63395368E0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6461CD30-927E-4266-BF86-2AB07620687B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FBFBE846-F432-4272-AF62-BBCD28A657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5105215C-4E8A-4EDC-994B-2AD4BB9875DD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90C9FFA2-67D4-42CD-82EB-8E5BD3EA7D6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A516367E-DE9F-4E9E-8E7F-C85F224C405B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F81FA8A9-12FD-410B-BDF0-4437A5C49A0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B5472A9B-7EA6-4ACD-9715-A7C5AAD702E7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DE7575D4-648E-4D8A-B913-4E1CDA6BF2D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8538-2938-4891-9101-7119784FC700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B11A-A3D9-4D34-9184-C54C2A82C1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088F07BC-640C-4470-8F2B-5F25D9584927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209AE2E2-DCA3-4488-8EDD-0389F39972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7E81C790-3FDE-4CF4-9D73-38D9519C43DE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742642A4-1BE7-4F66-9BF1-55A4B3D0DC0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78A1B098-9091-4D49-9CA6-163F0411919C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391BEC1C-2B98-416C-BB3C-85147B0D8A0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D65D90DC-AE98-4C7D-B669-13B0F9DF67A4}" type="datetimeFigureOut">
              <a:rPr lang="pt-BR"/>
              <a:pPr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A6EF0AF9-6D62-4038-B574-C6C0A2B2C5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183" y="178545"/>
            <a:ext cx="10533403" cy="1143000"/>
          </a:xfrm>
          <a:prstGeom prst="rect">
            <a:avLst/>
          </a:prstGeom>
        </p:spPr>
        <p:txBody>
          <a:bodyPr/>
          <a:lstStyle>
            <a:lvl1pPr>
              <a:defRPr lang="pt-BR" sz="2000" b="1" cap="small" dirty="0">
                <a:solidFill>
                  <a:srgbClr val="224B50"/>
                </a:solidFill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94699" y="1842387"/>
            <a:ext cx="6632635" cy="429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pt-BR" dirty="0" smtClean="0">
                <a:solidFill>
                  <a:srgbClr val="224B50"/>
                </a:solidFill>
              </a:defRPr>
            </a:lvl1pPr>
            <a:lvl2pPr>
              <a:defRPr lang="pt-BR" dirty="0" smtClean="0">
                <a:solidFill>
                  <a:srgbClr val="224B50"/>
                </a:solidFill>
              </a:defRPr>
            </a:lvl2pPr>
            <a:lvl3pPr>
              <a:defRPr lang="pt-BR" dirty="0" smtClean="0">
                <a:solidFill>
                  <a:srgbClr val="224B50"/>
                </a:solidFill>
              </a:defRPr>
            </a:lvl3pPr>
            <a:lvl4pPr>
              <a:defRPr lang="pt-BR" dirty="0" smtClean="0">
                <a:solidFill>
                  <a:srgbClr val="224B50"/>
                </a:solidFill>
                <a:latin typeface="+mj-lt"/>
              </a:defRPr>
            </a:lvl4pPr>
            <a:lvl5pPr>
              <a:defRPr lang="pt-BR" dirty="0">
                <a:solidFill>
                  <a:srgbClr val="224B50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603FC97F-E9E7-4A57-9C81-6ACE5EF77D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2"/>
          <p:cNvSpPr>
            <a:spLocks noGrp="1"/>
          </p:cNvSpPr>
          <p:nvPr>
            <p:ph type="sldNum" sz="quarter" idx="10"/>
          </p:nvPr>
        </p:nvSpPr>
        <p:spPr>
          <a:xfrm>
            <a:off x="5956300" y="6515100"/>
            <a:ext cx="282575" cy="254000"/>
          </a:xfrm>
          <a:prstGeom prst="rect">
            <a:avLst/>
          </a:prstGeom>
        </p:spPr>
        <p:txBody>
          <a:bodyPr vert="horz" wrap="square" lIns="48766" tIns="48766" rIns="48766" bIns="48766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fld id="{57735359-7572-417D-B761-18FB5C2DA1D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821C-CC36-4414-B6BD-442E18A41E01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2355-3CA1-4DA9-B94C-685CDD066B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9206-3ACA-41CD-B896-215C65CF410F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EB91-6A71-42AE-8FA0-8E4DA871D7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9316-BDAE-4EF0-B33E-2B5379E12C37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8CC2-F0C7-433A-94A6-FE03710568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5FB3-184C-4CEC-AB27-2DF2E7C57C34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2598-8F1C-4BD0-9C97-FBF6CEA2B0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726C-B456-4AB6-AF37-2D7E0315C708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3BA6-73F5-49CA-B68E-020BC9479F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38DDB03-3AE1-4CC4-AB72-E5DEFB5AC772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9B1DE4-554E-4755-A9BD-5B3E46407D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0FC2-43D4-4536-943B-2D107E1A1A73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7FE7-8598-4E7A-8FBE-B801602F6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file:///\\localhost\Users\fredlobo\Documents\NUCOM%20AT%20THE%20MOMENT\GAB\apresentacoes%20powrpoint%202018%20periodo%20eleitoral\fundo%20miolo%20padrao%20periodo%20eleitoral%202018%20sem%20GF.jpg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304A7-334D-4342-8CA5-48EFBFD133D9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F8102A-16CD-474A-BAAF-BF931E2C2C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4" r:id="rId2"/>
    <p:sldLayoutId id="2147484041" r:id="rId3"/>
    <p:sldLayoutId id="2147484035" r:id="rId4"/>
    <p:sldLayoutId id="2147484036" r:id="rId5"/>
    <p:sldLayoutId id="2147484037" r:id="rId6"/>
    <p:sldLayoutId id="2147484042" r:id="rId7"/>
    <p:sldLayoutId id="2147484043" r:id="rId8"/>
    <p:sldLayoutId id="2147484044" r:id="rId9"/>
    <p:sldLayoutId id="2147484038" r:id="rId10"/>
    <p:sldLayoutId id="214748404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fundo miolo padrao periodo eleitoral 2018 sem GF.jpg" descr="/Users/fredlobo/Documents/NUCOM AT THE MOMENT/GAB/apresentacoes powrpoint 2018 periodo eleitoral/fundo miolo padrao periodo eleitoral 2018 sem GF.jpg"/>
          <p:cNvPicPr>
            <a:picLocks noChangeAspect="1"/>
          </p:cNvPicPr>
          <p:nvPr userDrawn="1"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39" r:id="rId12"/>
    <p:sldLayoutId id="2147484057" r:id="rId13"/>
    <p:sldLayoutId id="2147484058" r:id="rId14"/>
    <p:sldLayoutId id="2147484059" r:id="rId1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4038" y="1184275"/>
            <a:ext cx="7594600" cy="2930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dirty="0" smtClean="0">
                <a:latin typeface="Impact" panose="020B0806030902050204" pitchFamily="34" charset="0"/>
              </a:rPr>
              <a:t>PROGRAMA VIDA NO TRÂNSITO CUIABÁ</a:t>
            </a:r>
            <a:endParaRPr lang="pt-BR" sz="6000" dirty="0">
              <a:latin typeface="Impact" panose="020B0806030902050204" pitchFamily="34" charset="0"/>
            </a:endParaRPr>
          </a:p>
        </p:txBody>
      </p:sp>
      <p:pic>
        <p:nvPicPr>
          <p:cNvPr id="28675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00113"/>
            <a:ext cx="255905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663" y="249238"/>
            <a:ext cx="11971337" cy="7874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PT" b="1" dirty="0"/>
              <a:t>Figura </a:t>
            </a:r>
            <a:r>
              <a:rPr lang="pt-PT" b="1" dirty="0" smtClean="0"/>
              <a:t>6 </a:t>
            </a:r>
            <a:r>
              <a:rPr lang="pt-PT" b="1" dirty="0"/>
              <a:t>– </a:t>
            </a:r>
            <a:r>
              <a:rPr lang="pt-BR" b="1" dirty="0"/>
              <a:t>Proporção de óbitos por acidentes de trânsito, conforme tipo de locomoção da vítima e período do dia que ocorreu o acidente. </a:t>
            </a:r>
            <a:r>
              <a:rPr lang="pt-PT" b="1" dirty="0"/>
              <a:t>Cuiabá-MT, 2021.</a:t>
            </a:r>
            <a:endParaRPr lang="pt-BR" dirty="0"/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endParaRPr lang="pt-BR" sz="23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30737059"/>
              </p:ext>
            </p:extLst>
          </p:nvPr>
        </p:nvGraphicFramePr>
        <p:xfrm>
          <a:off x="472966" y="914400"/>
          <a:ext cx="11056882" cy="504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661988" y="414338"/>
            <a:ext cx="11036300" cy="787400"/>
          </a:xfrm>
          <a:prstGeom prst="rect">
            <a:avLst/>
          </a:prstGeom>
        </p:spPr>
        <p:txBody>
          <a:bodyPr/>
          <a:lstStyle/>
          <a:p>
            <a:r>
              <a:rPr lang="pt-BR" b="1" dirty="0"/>
              <a:t>Figura </a:t>
            </a:r>
            <a:r>
              <a:rPr lang="pt-BR" b="1" dirty="0" smtClean="0"/>
              <a:t>7 </a:t>
            </a:r>
            <a:r>
              <a:rPr lang="pt-BR" b="1" dirty="0"/>
              <a:t>- Proporção de óbitos por acidentes de trânsito, segundo a Conduta de Risco dos indivíduos para o acidente. </a:t>
            </a:r>
            <a:r>
              <a:rPr lang="pt-PT" b="1" dirty="0"/>
              <a:t>Cuiabá-MT, 2021.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262230956"/>
              </p:ext>
            </p:extLst>
          </p:nvPr>
        </p:nvGraphicFramePr>
        <p:xfrm>
          <a:off x="903890" y="1313792"/>
          <a:ext cx="10436771" cy="483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88" y="525517"/>
            <a:ext cx="10058400" cy="1019504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8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Proporção de óbitos por acidentes de trânsito segundo principais fatores de risco. </a:t>
            </a:r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Cuiabá-MT, 2021.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083244015"/>
              </p:ext>
            </p:extLst>
          </p:nvPr>
        </p:nvGraphicFramePr>
        <p:xfrm>
          <a:off x="852489" y="1776248"/>
          <a:ext cx="10298988" cy="413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525" y="369888"/>
            <a:ext cx="10058400" cy="1450975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Proporção de óbitos por acidentes de trânsito segundo fatores que influenciaram na gravidade da lesão. </a:t>
            </a:r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Cuiabá-MT, 2021.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9713" y="6457950"/>
            <a:ext cx="114935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 </a:t>
            </a: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275202739"/>
              </p:ext>
            </p:extLst>
          </p:nvPr>
        </p:nvGraphicFramePr>
        <p:xfrm>
          <a:off x="1152525" y="1820863"/>
          <a:ext cx="10219668" cy="42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940961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6963" y="1228299"/>
            <a:ext cx="10058400" cy="4954137"/>
          </a:xfrm>
        </p:spPr>
        <p:txBody>
          <a:bodyPr/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Negativos: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falta das reuniões do Comitê Municipal pela Saúde, Segurança e Paz no Trânsito</a:t>
            </a:r>
          </a:p>
          <a:p>
            <a:pPr marL="91440" indent="-91440" eaLnBrk="1" fontAlgn="auto" hangingPunct="1">
              <a:defRPr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Deficiências nas infraestruturas das ruas; </a:t>
            </a:r>
          </a:p>
          <a:p>
            <a:pPr marL="91440" indent="-91440" eaLnBrk="1" fontAlgn="auto" hangingPunct="1">
              <a:defRPr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Deficiência nas ações </a:t>
            </a:r>
            <a:r>
              <a:rPr lang="pt-B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Intersetoriais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Para finalizar, apontamos como ponto positivo o trabalho desenvolvido pela Comissão de Análise de Óbitos de Trânsito que intersetorialmente, por meio de técnicos das diversas instituições, analisa os óbitos ocorridos na capital e divulga esses resultados pela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publicização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boletins epidemiológicos vislumbrando subsidiar o planejamento e execução de intervenções para redução de morbimortalidades de mortes e lesões no trânsito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mobilidade segura é resultado de ações interdisciplinares de análise de problemas e proposições, educação e promoção de estratégias do poder político, tudo isso envolvendo relacionamentos e conexões entre personalidade/comportamento e risco de acidentes de trânsito.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88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17076" y="6989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Comissão de Coleta, Análise de Dados e Gestão da Informação: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965434" y="1345297"/>
            <a:ext cx="7399283" cy="416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Secretaria Municipal de Saúde (SMS/CUIABÁ)</a:t>
            </a:r>
          </a:p>
          <a:p>
            <a:pPr marL="91440" lvl="0" indent="-91440" algn="ctr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Secretaria Municipal de Mobilidade Urbana (SEMOB/CUIABÁ)</a:t>
            </a:r>
          </a:p>
          <a:p>
            <a:pPr marL="91440" lvl="0" indent="-9144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Delegacia Especializada em Delitos de Trânsito (SESP/ PJC/ DELETRAN/MT)</a:t>
            </a:r>
          </a:p>
          <a:p>
            <a:pPr marL="91440" lvl="0" indent="-91440" algn="ctr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Gerência de Perícias em Crimes de Trânsito (SESP/POLITEC/MT)</a:t>
            </a:r>
          </a:p>
          <a:p>
            <a:pPr marL="91440" lvl="0" indent="-91440" algn="ctr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Gerência de Perícia de Laboratório Forense (SESP/POLITEC/MT)</a:t>
            </a:r>
          </a:p>
          <a:p>
            <a:pPr marL="91440" lvl="0" indent="-91440" algn="ctr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Coordenadoria de Medicina Legal (SESP/POLITEC/MT)</a:t>
            </a:r>
          </a:p>
          <a:p>
            <a:pPr marL="91440" lvl="0" indent="-9144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Batalhão de Polícia Militar de Trânsito (SESP/BPTRAN/MT)</a:t>
            </a:r>
          </a:p>
          <a:p>
            <a:pPr marL="91440" lvl="0" indent="-9144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Polícia Rodoviária Federal (PRF)</a:t>
            </a:r>
          </a:p>
          <a:p>
            <a:pPr marL="91440" lvl="0" indent="-9144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  <a:defRPr/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Concessionária Rota do Oeste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37088" y="2025650"/>
            <a:ext cx="7134225" cy="2471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Obrigada!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sms.saudetransito@cuiaba.mt.gov.br</a:t>
            </a:r>
            <a:endParaRPr lang="pt-BR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4035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841375"/>
            <a:ext cx="328453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\\CORAL\Vigilancia Epdemiologica\COVIDA\GEVIDANT\Projeto VIDA NO TRÂNSITO\Campanhas Trânsito - Material\logomarca Comitê e PVT\Logomarca Comitê do Trâns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8438" y="250825"/>
            <a:ext cx="28797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39950" y="1325563"/>
            <a:ext cx="6264275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>
              <a:defRPr/>
            </a:pPr>
            <a:r>
              <a:rPr lang="pt-BR" altLang="pt-BR" sz="2200" b="1" dirty="0">
                <a:solidFill>
                  <a:srgbClr val="00B0F0"/>
                </a:solidFill>
                <a:latin typeface="Calibri" pitchFamily="34" charset="0"/>
                <a:ea typeface="MS PGothic" pitchFamily="34" charset="-128"/>
                <a:cs typeface="+mn-cs"/>
              </a:rPr>
              <a:t>Objetivo: </a:t>
            </a:r>
            <a:r>
              <a:rPr lang="pt-BR" alt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subsidiar gestores no fortalecimento de políticas de prevenção de lesões e mortes no trânsito por meio da qualificação, planejamento, monitoramento, acompanhamento e avaliação das ações.</a:t>
            </a:r>
            <a:endParaRPr lang="pt-BR" altLang="pt-BR" sz="22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24000" y="2895600"/>
            <a:ext cx="6005513" cy="3754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457200">
              <a:buClr>
                <a:srgbClr val="FF0000"/>
              </a:buClr>
              <a:defRPr/>
            </a:pPr>
            <a:endParaRPr lang="pt-BR" sz="2000" b="1" dirty="0">
              <a:solidFill>
                <a:srgbClr val="00B0F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defTabSz="457200">
              <a:buClr>
                <a:srgbClr val="FF0000"/>
              </a:buClr>
              <a:defRPr/>
            </a:pPr>
            <a:r>
              <a:rPr lang="pt-BR" sz="2000" b="1" dirty="0">
                <a:solidFill>
                  <a:srgbClr val="0000CC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Estratégias:</a:t>
            </a:r>
          </a:p>
          <a:p>
            <a:pPr marL="0" lvl="1" defTabSz="457200"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5750" lvl="1" indent="-285750" defTabSz="4572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Aperfeiçoamento do sistema de informações;</a:t>
            </a:r>
          </a:p>
          <a:p>
            <a:pPr marL="105750" lvl="1" indent="-285750" defTabSz="457200">
              <a:buClr>
                <a:srgbClr val="FF0000"/>
              </a:buClr>
              <a:defRPr/>
            </a:pPr>
            <a:endParaRPr lang="pt-BR" dirty="0">
              <a:solidFill>
                <a:prstClr val="black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5750" lvl="1" indent="-285750" defTabSz="4572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Intervenções focadas nos fatores de risco de ordem comportamental ou grupo de vítimas prioritários</a:t>
            </a:r>
          </a:p>
          <a:p>
            <a:pPr marL="559775" lvl="1" indent="-285750" defTabSz="457200">
              <a:buClr>
                <a:srgbClr val="0000CC"/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Álcool e direção </a:t>
            </a:r>
            <a:endParaRPr lang="pt-BR" dirty="0">
              <a:solidFill>
                <a:srgbClr val="0000CC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9775" lvl="1" indent="-285750" defTabSz="457200">
              <a:buClr>
                <a:srgbClr val="0000CC"/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Velocidade excessiva ou inadequada </a:t>
            </a:r>
            <a:endParaRPr lang="pt-BR" dirty="0">
              <a:solidFill>
                <a:srgbClr val="0000CC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9775" lvl="1" indent="-285750" defTabSz="457200">
              <a:buClr>
                <a:srgbClr val="0000CC"/>
              </a:buClr>
              <a:buFont typeface="Arial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Outros fatores de risco ou grupo de vítimas prioritários: motociclista, pedestre e ciclista.</a:t>
            </a:r>
          </a:p>
          <a:p>
            <a:pPr marL="559775" lvl="1" indent="-285750" defTabSz="457200">
              <a:buClr>
                <a:srgbClr val="0000CC"/>
              </a:buClr>
              <a:defRPr/>
            </a:pPr>
            <a:endParaRPr lang="pt-BR" dirty="0">
              <a:solidFill>
                <a:prstClr val="black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-357800" defTabSz="45720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Atendimento às vítimas </a:t>
            </a:r>
          </a:p>
        </p:txBody>
      </p:sp>
      <p:grpSp>
        <p:nvGrpSpPr>
          <p:cNvPr id="29700" name="Group 219"/>
          <p:cNvGrpSpPr>
            <a:grpSpLocks/>
          </p:cNvGrpSpPr>
          <p:nvPr/>
        </p:nvGrpSpPr>
        <p:grpSpPr bwMode="auto">
          <a:xfrm>
            <a:off x="7781925" y="4005263"/>
            <a:ext cx="2706688" cy="1042987"/>
            <a:chOff x="0" y="0"/>
            <a:chExt cx="4815535" cy="1260140"/>
          </a:xfrm>
        </p:grpSpPr>
        <p:pic>
          <p:nvPicPr>
            <p:cNvPr id="29706" name="image23.jpg" descr="http://rs10bra.opasbrasil.com/arquivos/Encontro_VidanoTransito_maio2014Teresina/CampanhaMarketig_Velocidade/Banner%20internet/banner_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32575"/>
              <a:ext cx="4815536" cy="62756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9707" name="image24.jpg" descr="http://rs10bra.opasbrasil.com/arquivos/Encontro_VidanoTransito_maio2014Teresina/CampanhaMarketig_Velocidade/Banner%20internet/banner_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815536" cy="62756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pic>
        <p:nvPicPr>
          <p:cNvPr id="29701" name="image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4225" y="1844675"/>
            <a:ext cx="1436688" cy="2033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9702" name="image26.jpg" descr="http://10.1.1.213/portal/arquivos/jpg/SAMU_DF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488" y="5157788"/>
            <a:ext cx="1368425" cy="1393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9703" name="Subtítulo 2"/>
          <p:cNvSpPr txBox="1">
            <a:spLocks/>
          </p:cNvSpPr>
          <p:nvPr/>
        </p:nvSpPr>
        <p:spPr bwMode="auto">
          <a:xfrm>
            <a:off x="2779713" y="392113"/>
            <a:ext cx="5688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pitchFamily="34" charset="0"/>
              <a:buNone/>
            </a:pPr>
            <a:r>
              <a:rPr lang="pt-BR" sz="3200" b="1">
                <a:solidFill>
                  <a:srgbClr val="0000CC"/>
                </a:solidFill>
                <a:latin typeface="Calibri" pitchFamily="34" charset="0"/>
              </a:rPr>
              <a:t>PROGRAMA VIDA NO TRÂNSITO</a:t>
            </a:r>
            <a:endParaRPr lang="pt-BR" sz="2400" b="1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8288" y="320675"/>
            <a:ext cx="6016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7475" y="320675"/>
            <a:ext cx="1069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46275" y="555625"/>
            <a:ext cx="8431213" cy="6461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00"/>
                </a:solidFill>
                <a:latin typeface="+mj-lt"/>
              </a:rPr>
              <a:t>MÉTODO  DO PROJETO VIDA NO TRÂNSITO </a:t>
            </a:r>
            <a:endParaRPr lang="pt-BR" sz="36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2161010"/>
              </p:ext>
            </p:extLst>
          </p:nvPr>
        </p:nvGraphicFramePr>
        <p:xfrm>
          <a:off x="2144110" y="1325562"/>
          <a:ext cx="8875560" cy="43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3" descr="Z:\COVIDA\GEVIDANT\Projeto VIDA NO TRÂNSITO\Logo Vida-no-Trânsito-199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700" y="260350"/>
            <a:ext cx="962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aixaDeTexto 6"/>
          <p:cNvSpPr txBox="1">
            <a:spLocks noChangeArrowheads="1"/>
          </p:cNvSpPr>
          <p:nvPr/>
        </p:nvSpPr>
        <p:spPr bwMode="auto">
          <a:xfrm>
            <a:off x="5443538" y="5868988"/>
            <a:ext cx="442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Fonte: Adaptado de CARDITA e PIETRO, 2010. </a:t>
            </a:r>
          </a:p>
        </p:txBody>
      </p:sp>
      <p:pic>
        <p:nvPicPr>
          <p:cNvPr id="30729" name="Picture 1" descr="\\CORAL\Vigilancia Epdemiologica\COVIDA\GEVIDANT\Projeto VIDA NO TRÂNSITO\Campanhas Trânsito - Material\logomarca Comitê e PVT\Logomarca Comitê do Trânsi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40963" y="290513"/>
            <a:ext cx="1692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Análise dos Acidentes de Trânsito Fatais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Cuiabá </a:t>
            </a: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MT,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2021.</a:t>
            </a: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5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6963" y="4452938"/>
            <a:ext cx="10058400" cy="1143000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pt-BR" sz="3200" b="1" dirty="0">
                <a:latin typeface="Impact" panose="020B0806030902050204" pitchFamily="34" charset="0"/>
              </a:rPr>
              <a:t>Comissão de Coleta, Análise de Dados e Gestão da Informação</a:t>
            </a:r>
            <a:endParaRPr lang="pt-BR" sz="3200" dirty="0">
              <a:latin typeface="Impact" panose="020B0806030902050204" pitchFamily="34" charset="0"/>
            </a:endParaRPr>
          </a:p>
          <a:p>
            <a:pPr eaLnBrk="1" fontAlgn="auto" hangingPunct="1">
              <a:defRPr/>
            </a:pPr>
            <a:endParaRPr lang="pt-BR" dirty="0"/>
          </a:p>
        </p:txBody>
      </p:sp>
      <p:pic>
        <p:nvPicPr>
          <p:cNvPr id="3174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365125"/>
            <a:ext cx="12827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" descr="\\CORAL\Vigilancia Epdemiologica\COVIDA\GEVIDANT\Projeto VIDA NO TRÂNSITO\Campanhas Trânsito - Material\logomarca Comitê e PVT\Logomarca Comitê do Trâns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5925" y="479425"/>
            <a:ext cx="23050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66738" y="714375"/>
            <a:ext cx="109505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smtClean="0"/>
              <a:t>Número </a:t>
            </a:r>
            <a:r>
              <a:rPr lang="pt-PT" sz="2000" b="1" dirty="0"/>
              <a:t>total de óbitos por acidentes de trânsito terrestre (ATT) segundo tipo de óbito (no local do acidente ou ocorrido até  30 dias após a data do acidente de trânsito). Cuiabá-MT, 2020 e 2021</a:t>
            </a:r>
            <a:r>
              <a:rPr lang="pt-PT" sz="2000" b="1" dirty="0" smtClean="0"/>
              <a:t>.</a:t>
            </a:r>
            <a:r>
              <a:rPr lang="pt-BR" sz="2000" dirty="0" smtClean="0"/>
              <a:t>   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10115656"/>
              </p:ext>
            </p:extLst>
          </p:nvPr>
        </p:nvGraphicFramePr>
        <p:xfrm>
          <a:off x="641132" y="1723697"/>
          <a:ext cx="10496922" cy="426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3525" y="361950"/>
            <a:ext cx="11466513" cy="982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2 - Proporção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óbitos por acidente de trânsito segundo sexo. </a:t>
            </a:r>
            <a:r>
              <a:rPr 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Cuiabá-MT, 2021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spc="-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Informação de  Cuiabá – MT.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15258047"/>
              </p:ext>
            </p:extLst>
          </p:nvPr>
        </p:nvGraphicFramePr>
        <p:xfrm>
          <a:off x="1030013" y="1051034"/>
          <a:ext cx="1027911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5438" y="350838"/>
            <a:ext cx="11509375" cy="790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Figura 3 - Distribuição </a:t>
            </a:r>
            <a:r>
              <a:rPr lang="pt-B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de vítimas fatais de acidentes de trânsito segundo faixa etária </a:t>
            </a:r>
            <a:r>
              <a:rPr lang="pt-BR" sz="2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2021, </a:t>
            </a:r>
            <a:r>
              <a:rPr lang="pt-B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Cuiabá - MT.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61401457"/>
              </p:ext>
            </p:extLst>
          </p:nvPr>
        </p:nvGraphicFramePr>
        <p:xfrm>
          <a:off x="872358" y="1141413"/>
          <a:ext cx="10541875" cy="482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46100" y="649288"/>
            <a:ext cx="11015663" cy="598487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2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Figura 4 - Distribuição </a:t>
            </a:r>
            <a:r>
              <a:rPr lang="pt-B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de vítimas fatais de acidente de trânsito segundo tipo de vítima, Cuiabá - </a:t>
            </a:r>
            <a:r>
              <a:rPr lang="pt-BR" sz="2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2022.</a:t>
            </a:r>
            <a:endParaRPr lang="pt-BR" sz="2000" b="1" spc="-50" dirty="0">
              <a:solidFill>
                <a:schemeClr val="tx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63873060"/>
              </p:ext>
            </p:extLst>
          </p:nvPr>
        </p:nvGraphicFramePr>
        <p:xfrm>
          <a:off x="1114097" y="1135116"/>
          <a:ext cx="10079419" cy="502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52413" y="354013"/>
            <a:ext cx="11561762" cy="7874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pt-BR" b="1" dirty="0" smtClean="0"/>
              <a:t>Figura 5 - Proporção </a:t>
            </a:r>
            <a:r>
              <a:rPr lang="pt-BR" b="1" dirty="0"/>
              <a:t>de óbitos por acidentes de trânsito, segundo tipo de locomoção da vítima. </a:t>
            </a:r>
            <a:r>
              <a:rPr lang="pt-PT" b="1" dirty="0"/>
              <a:t>Cuiabá-MT, 2021</a:t>
            </a:r>
            <a:r>
              <a:rPr lang="pt-BR" sz="2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pt-BR" sz="2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9713" y="6457950"/>
            <a:ext cx="11952287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Fonte: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Comissão de Coleta, Análise de Dados e </a:t>
            </a:r>
            <a:r>
              <a:rPr lang="pt-BR" alt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Gestão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da Informação de  Cuiabá – MT.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42394644"/>
              </p:ext>
            </p:extLst>
          </p:nvPr>
        </p:nvGraphicFramePr>
        <p:xfrm>
          <a:off x="472966" y="746234"/>
          <a:ext cx="11046372" cy="536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1850</TotalTime>
  <Words>761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Chalkboard</vt:lpstr>
      <vt:lpstr>Impact</vt:lpstr>
      <vt:lpstr>Times New Roman</vt:lpstr>
      <vt:lpstr>Verdana</vt:lpstr>
      <vt:lpstr>Wingdings</vt:lpstr>
      <vt:lpstr>Retrospectiva</vt:lpstr>
      <vt:lpstr>Office Theme</vt:lpstr>
      <vt:lpstr>PROGRAMA VIDA NO TRÂNSITO CUIABÁ</vt:lpstr>
      <vt:lpstr>Apresentação do PowerPoint</vt:lpstr>
      <vt:lpstr>Apresentação do PowerPoint</vt:lpstr>
      <vt:lpstr>Análise dos Acidentes de Trânsito Fatais em Cuiabá - MT, 2021.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Figura 8 - Proporção de óbitos por acidentes de trânsito segundo principais fatores de risco. Cuiabá-MT, 2021.</vt:lpstr>
      <vt:lpstr>Figura 9 - Proporção de óbitos por acidentes de trânsito segundo fatores que influenciaram na gravidade da lesão. Cuiabá-MT, 2021.</vt:lpstr>
      <vt:lpstr>Considerações Finais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KellyeRivaldo</dc:creator>
  <cp:lastModifiedBy>Nelcilene Aparecida do Amaral</cp:lastModifiedBy>
  <cp:revision>128</cp:revision>
  <dcterms:created xsi:type="dcterms:W3CDTF">2017-05-14T22:14:52Z</dcterms:created>
  <dcterms:modified xsi:type="dcterms:W3CDTF">2023-03-15T14:47:15Z</dcterms:modified>
</cp:coreProperties>
</file>